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96" r:id="rId3"/>
    <p:sldId id="297" r:id="rId4"/>
    <p:sldId id="299" r:id="rId5"/>
    <p:sldId id="307" r:id="rId6"/>
    <p:sldId id="303" r:id="rId7"/>
    <p:sldId id="278" r:id="rId9"/>
    <p:sldId id="279" r:id="rId10"/>
    <p:sldId id="309" r:id="rId11"/>
    <p:sldId id="284" r:id="rId12"/>
    <p:sldId id="285" r:id="rId13"/>
    <p:sldId id="29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0" d="100"/>
          <a:sy n="60" d="100"/>
        </p:scale>
        <p:origin x="-330" y="-8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838B4-7318-40BB-8B86-71CB5D5F08AC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3A109-9EE2-4518-894D-83C6BC87A5A6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3A109-9EE2-4518-894D-83C6BC87A5A6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1DC6DD-F5D7-434F-88DE-7293C0F225E0}" type="slidenum">
              <a:rPr lang="ru-RU" altLang="ru-RU" smtClean="0"/>
            </a:fld>
            <a:endParaRPr lang="ru-RU" altLang="ru-RU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关系图"/>
          <p:cNvPicPr>
            <a:picLocks noChangeAspect="1"/>
          </p:cNvPicPr>
          <p:nvPr/>
        </p:nvPicPr>
        <p:blipFill>
          <a:blip r:embed="rId2"/>
          <a:srcRect r="2528" b="10909"/>
          <a:stretch>
            <a:fillRect/>
          </a:stretch>
        </p:blipFill>
        <p:spPr>
          <a:xfrm>
            <a:off x="179388" y="692150"/>
            <a:ext cx="8913812" cy="6110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588" y="549275"/>
            <a:ext cx="9144000" cy="151130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ChangeArrowheads="1"/>
          </p:cNvSpPr>
          <p:nvPr>
            <p:ph type="subTitle" idx="1"/>
          </p:nvPr>
        </p:nvSpPr>
        <p:spPr>
          <a:xfrm>
            <a:off x="1908175" y="2492375"/>
            <a:ext cx="5545138" cy="12223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056" name="Rectangle 8"/>
          <p:cNvSpPr>
            <a:spLocks noChangeArrowheads="1"/>
          </p:cNvSpPr>
          <p:nvPr>
            <p:ph type="ctrTitle"/>
          </p:nvPr>
        </p:nvSpPr>
        <p:spPr>
          <a:xfrm>
            <a:off x="755650" y="620713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11" name="Rectangle 4"/>
          <p:cNvSpPr>
            <a:spLocks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5E810A7-F8A5-4951-B9E5-41E1870FB307}" type="datetimeFigureOut">
              <a:rPr lang="ru-RU" smtClean="0"/>
            </a:fld>
            <a:endParaRPr lang="ru-RU"/>
          </a:p>
        </p:txBody>
      </p:sp>
      <p:sp>
        <p:nvSpPr>
          <p:cNvPr id="12" name="Rectangle 5"/>
          <p:cNvSpPr>
            <a:spLocks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" name="Rectangle 6"/>
          <p:cNvSpPr>
            <a:spLocks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90CF98C-A75B-4220-A056-2A0E910C468E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5E810A7-F8A5-4951-B9E5-41E1870FB307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0CF98C-A75B-4220-A056-2A0E910C468E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5E810A7-F8A5-4951-B9E5-41E1870FB307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0CF98C-A75B-4220-A056-2A0E910C468E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5E810A7-F8A5-4951-B9E5-41E1870FB307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0CF98C-A75B-4220-A056-2A0E910C468E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5E810A7-F8A5-4951-B9E5-41E1870FB307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0CF98C-A75B-4220-A056-2A0E910C468E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5E810A7-F8A5-4951-B9E5-41E1870FB307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0CF98C-A75B-4220-A056-2A0E910C468E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5E810A7-F8A5-4951-B9E5-41E1870FB307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0CF98C-A75B-4220-A056-2A0E910C468E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5E810A7-F8A5-4951-B9E5-41E1870FB307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0CF98C-A75B-4220-A056-2A0E910C468E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5E810A7-F8A5-4951-B9E5-41E1870FB307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0CF98C-A75B-4220-A056-2A0E910C468E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5E810A7-F8A5-4951-B9E5-41E1870FB307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0CF98C-A75B-4220-A056-2A0E910C468E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5E810A7-F8A5-4951-B9E5-41E1870FB307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0CF98C-A75B-4220-A056-2A0E910C468E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88" y="333375"/>
            <a:ext cx="9144000" cy="100965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1027" name="Picture 3" descr="关系图"/>
          <p:cNvPicPr>
            <a:picLocks noChangeAspect="1"/>
          </p:cNvPicPr>
          <p:nvPr/>
        </p:nvPicPr>
        <p:blipFill>
          <a:blip r:embed="rId12"/>
          <a:srcRect t="1094" r="8122" b="13318"/>
          <a:stretch>
            <a:fillRect/>
          </a:stretch>
        </p:blipFill>
        <p:spPr>
          <a:xfrm>
            <a:off x="5797550" y="4438650"/>
            <a:ext cx="3340100" cy="2333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4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5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30" name="Rectangle 6"/>
          <p:cNvSpPr>
            <a:spLocks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5E810A7-F8A5-4951-B9E5-41E1870FB307}" type="datetimeFigureOut">
              <a:rPr lang="ru-RU" smtClean="0"/>
            </a:fld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90CF98C-A75B-4220-A056-2A0E910C468E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ldLvl="0" animBg="1"/>
      <p:bldP spid="1028" grpId="0" bldLvl="0"/>
    </p:bld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663575" y="1141730"/>
            <a:ext cx="5417185" cy="2449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 dirty="0" smtClean="0">
                <a:solidFill>
                  <a:srgbClr val="FF0000"/>
                </a:solidFill>
              </a:rPr>
              <a:t>Применение технологии </a:t>
            </a:r>
            <a:r>
              <a:rPr lang="en-US" altLang="ru-RU" sz="5400" b="1" dirty="0" smtClean="0">
                <a:solidFill>
                  <a:srgbClr val="FF0000"/>
                </a:solidFill>
              </a:rPr>
              <a:t>S.M.A.R.T.</a:t>
            </a:r>
            <a:r>
              <a:rPr lang="ru-RU" altLang="ru-RU" sz="5400" b="1" dirty="0">
                <a:solidFill>
                  <a:srgbClr val="FF0000"/>
                </a:solidFill>
              </a:rPr>
              <a:t> </a:t>
            </a:r>
            <a:r>
              <a:rPr lang="ru-RU" altLang="ru-RU" sz="3600" dirty="0" smtClean="0">
                <a:solidFill>
                  <a:srgbClr val="FF0000"/>
                </a:solidFill>
              </a:rPr>
              <a:t>в образовании   </a:t>
            </a:r>
            <a:endParaRPr lang="ru-RU" altLang="ru-RU" sz="3600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88595"/>
            <a:ext cx="2464435" cy="2464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/>
          <p:nvPr/>
        </p:nvSpPr>
        <p:spPr>
          <a:xfrm>
            <a:off x="1149325" y="2132856"/>
            <a:ext cx="7887706" cy="17281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338" name="AutoShape 2" descr="http://powerpoint.gnativ.ru/images/inde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30" tIns="45715" rIns="91430" bIns="45715" numCol="1" anchor="t" anchorCtr="0" compatLnSpc="1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2132856"/>
            <a:ext cx="7445818" cy="3908752"/>
          </a:xfrm>
          <a:prstGeom prst="rect">
            <a:avLst/>
          </a:prstGeom>
          <a:noFill/>
        </p:spPr>
        <p:txBody>
          <a:bodyPr wrap="square" lIns="91430" tIns="45715" rIns="91430" bIns="4571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ru-RU" sz="3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3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 не видит конечной цели, очень удивляется, придя не туда» </a:t>
            </a:r>
            <a:endParaRPr lang="ru-RU" sz="3600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ru-RU" sz="3600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3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 </a:t>
            </a:r>
            <a:r>
              <a:rPr lang="ru-RU" sz="3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Твен</a:t>
            </a:r>
            <a:endParaRPr lang="ru-RU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ru-RU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ru-RU" sz="3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1638508" y="692696"/>
            <a:ext cx="6696744" cy="2664321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ЧТОБЫ ОБЕСПЕЧИТЬ ВЫСОКУЮ РЕЗУЛЬТАТИВНОСТЬ ДЕЯТЕЛЬНОСТИ УЧАСТНИКОВ ОБРАЗОВАТЕЛЬНОГО ПРОЦЕССА ОПРЕДЕЛЯЮТСЯ ЕЕ ЦЕЛИ</a:t>
            </a:r>
            <a:r>
              <a:rPr lang="ru-RU" alt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ru-RU" alt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3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4" b="7642"/>
          <a:stretch>
            <a:fillRect/>
          </a:stretch>
        </p:blipFill>
        <p:spPr bwMode="auto">
          <a:xfrm>
            <a:off x="3491880" y="4221088"/>
            <a:ext cx="3168352" cy="217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/>
          <p:nvPr/>
        </p:nvSpPr>
        <p:spPr>
          <a:xfrm>
            <a:off x="1894182" y="5013176"/>
            <a:ext cx="6696744" cy="936104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altLang="ru-RU" sz="28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822972"/>
          <a:ext cx="9144000" cy="6035028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555776"/>
                <a:gridCol w="6588224"/>
              </a:tblGrid>
              <a:tr h="28443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Целеполагание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(технология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SMART)</a:t>
                      </a:r>
                      <a:endParaRPr lang="ru-RU" sz="20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Учащиеся  должны знать, какие конкретно знания и умения (способы деятельности) они освоят в процессе деятельности на 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уроке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buNone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Они должны знать и план (способы) достижения поставленных задач;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/>
                </a:tc>
              </a:tr>
              <a:tr h="2844316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Мотивация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Учитель</a:t>
                      </a:r>
                      <a:r>
                        <a:rPr lang="ru-RU" sz="2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формирует интерес как к процессу учебной деятельности, так и к достижению конечного результата. Эффективные мотивы – решение актуальной проблемы, практическая направленность содержания.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/>
                </a:tc>
              </a:tr>
            </a:tbl>
          </a:graphicData>
        </a:graphic>
      </p:graphicFrame>
      <p:sp>
        <p:nvSpPr>
          <p:cNvPr id="5" name="Заголовок 1"/>
          <p:cNvSpPr txBox="1"/>
          <p:nvPr/>
        </p:nvSpPr>
        <p:spPr>
          <a:xfrm>
            <a:off x="467544" y="213347"/>
            <a:ext cx="8676456" cy="4680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 обновленных </a:t>
            </a:r>
            <a:r>
              <a:rPr lang="ru-RU" alt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 ООО к современному уроку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/>
          <p:nvPr/>
        </p:nvSpPr>
        <p:spPr>
          <a:xfrm>
            <a:off x="1151112" y="163935"/>
            <a:ext cx="7813376" cy="11048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Рисунок 2" descr="https://im1-tub-ru.yandex.net/i?id=82c0fc5752f144482b0863705fe9f7fa-l&amp;n=13"/>
          <p:cNvPicPr/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9" t="23623" r="6250" b="7051"/>
          <a:stretch>
            <a:fillRect/>
          </a:stretch>
        </p:blipFill>
        <p:spPr bwMode="auto">
          <a:xfrm>
            <a:off x="1313384" y="2578351"/>
            <a:ext cx="7488832" cy="40906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95041" y="0"/>
            <a:ext cx="799288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 smtClean="0">
                <a:solidFill>
                  <a:srgbClr val="FF0000"/>
                </a:solidFill>
              </a:rPr>
              <a:t>Любая цель должна соответствовать </a:t>
            </a:r>
            <a:r>
              <a:rPr lang="ru-RU" altLang="ru-RU" sz="3200" b="1" dirty="0">
                <a:solidFill>
                  <a:srgbClr val="FF0000"/>
                </a:solidFill>
              </a:rPr>
              <a:t>каждому </a:t>
            </a:r>
            <a:r>
              <a:rPr lang="ru-RU" altLang="ru-RU" sz="3200" b="1" dirty="0" smtClean="0">
                <a:solidFill>
                  <a:srgbClr val="FF0000"/>
                </a:solidFill>
              </a:rPr>
              <a:t>критерию </a:t>
            </a:r>
            <a:r>
              <a:rPr lang="en-US" altLang="ru-RU" sz="3200" b="1" dirty="0" smtClean="0">
                <a:solidFill>
                  <a:srgbClr val="FF0000"/>
                </a:solidFill>
              </a:rPr>
              <a:t>S.M.A.R.T.</a:t>
            </a:r>
            <a:endParaRPr lang="ru-RU" altLang="ru-RU" sz="3200" b="1" dirty="0" smtClean="0">
              <a:solidFill>
                <a:srgbClr val="FF0000"/>
              </a:solidFill>
            </a:endParaRPr>
          </a:p>
          <a:p>
            <a:pPr algn="ctr" eaLnBrk="1" hangingPunct="1"/>
            <a:endParaRPr lang="ru-RU" altLang="ru-RU" sz="3200" b="1" dirty="0" smtClean="0">
              <a:solidFill>
                <a:srgbClr val="FF0000"/>
              </a:solidFill>
            </a:endParaRPr>
          </a:p>
          <a:p>
            <a:pPr algn="ctr" eaLnBrk="1" hangingPunct="1"/>
            <a:r>
              <a:rPr lang="ru-RU" altLang="ru-RU" sz="3200" dirty="0" smtClean="0">
                <a:solidFill>
                  <a:srgbClr val="C00000"/>
                </a:solidFill>
              </a:rPr>
              <a:t>Для этого необходимо ответить себе на нижеследующие вопросы</a:t>
            </a:r>
            <a:r>
              <a:rPr lang="en-US" altLang="ru-RU" sz="3200" dirty="0" smtClean="0">
                <a:solidFill>
                  <a:srgbClr val="C00000"/>
                </a:solidFill>
              </a:rPr>
              <a:t> </a:t>
            </a:r>
            <a:r>
              <a:rPr lang="ru-RU" altLang="ru-RU" sz="3200" dirty="0" smtClean="0">
                <a:solidFill>
                  <a:srgbClr val="C00000"/>
                </a:solidFill>
              </a:rPr>
              <a:t> </a:t>
            </a:r>
            <a:endParaRPr lang="ru-RU" alt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/>
          <p:nvPr/>
        </p:nvSpPr>
        <p:spPr>
          <a:xfrm>
            <a:off x="1550279" y="116632"/>
            <a:ext cx="6840761" cy="62294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anchor="ctr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Содержимое 2"/>
          <p:cNvSpPr txBox="1"/>
          <p:nvPr/>
        </p:nvSpPr>
        <p:spPr bwMode="auto">
          <a:xfrm>
            <a:off x="1021715" y="1350645"/>
            <a:ext cx="6944360" cy="453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 </a:t>
            </a:r>
            <a:r>
              <a:rPr lang="ru-RU" sz="2800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ru-RU" dirty="0" err="1" smtClean="0"/>
              <a:t>Specific</a:t>
            </a:r>
            <a:r>
              <a:rPr lang="ru-RU" dirty="0" smtClean="0"/>
              <a:t>) </a:t>
            </a:r>
            <a:r>
              <a:rPr lang="ru-RU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</a:t>
            </a:r>
            <a:r>
              <a:rPr lang="ru-RU" sz="44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Конкретная</a:t>
            </a:r>
            <a:endParaRPr lang="ru-RU" sz="4400" b="1" spc="50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 </a:t>
            </a:r>
            <a:r>
              <a:rPr lang="ru-RU" sz="2800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ru-RU" sz="2800" dirty="0" err="1" smtClean="0"/>
              <a:t>Measurable</a:t>
            </a:r>
            <a:r>
              <a:rPr lang="ru-RU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</a:t>
            </a:r>
            <a:r>
              <a:rPr lang="ru-RU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</a:t>
            </a:r>
            <a:r>
              <a:rPr lang="ru-RU" sz="44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Измеримая</a:t>
            </a:r>
            <a:endParaRPr lang="ru-RU" sz="4400" b="1" spc="50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r>
              <a:rPr lang="ru-RU" sz="4400" b="1" spc="50" dirty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8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ru-RU" sz="2800" b="1" dirty="0" err="1" smtClean="0"/>
              <a:t>Achievable</a:t>
            </a:r>
            <a:r>
              <a:rPr lang="ru-RU" sz="28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</a:t>
            </a:r>
            <a:r>
              <a:rPr lang="ru-RU" sz="44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=Достижимая</a:t>
            </a:r>
            <a:endParaRPr lang="ru-RU" sz="4400" b="1" spc="50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</a:t>
            </a:r>
            <a:r>
              <a:rPr lang="ru-RU" sz="44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8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ru-RU" sz="2800" dirty="0" err="1"/>
              <a:t>Realistiс</a:t>
            </a:r>
            <a:r>
              <a:rPr lang="ru-RU" sz="28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</a:t>
            </a:r>
            <a:r>
              <a:rPr lang="ru-RU" sz="44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Реалистичная</a:t>
            </a:r>
            <a:endParaRPr lang="ru-RU" sz="4400" b="1" spc="50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</a:t>
            </a:r>
            <a:r>
              <a:rPr lang="ru-RU" sz="4400" b="1" spc="50" dirty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8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ru-RU" sz="2800" dirty="0" err="1" smtClean="0"/>
              <a:t>Timed</a:t>
            </a:r>
            <a:r>
              <a:rPr lang="ru-RU" sz="28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</a:t>
            </a:r>
            <a:r>
              <a:rPr lang="ru-RU" sz="44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Ограниченная во времени</a:t>
            </a:r>
            <a:endParaRPr lang="ru-RU" sz="4400" b="1" spc="50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Содержимое 5" descr="Article1_2010_06_074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639685" y="116840"/>
            <a:ext cx="1324610" cy="2343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279" y="0"/>
            <a:ext cx="7231063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/>
          <p:nvPr/>
        </p:nvSpPr>
        <p:spPr>
          <a:xfrm>
            <a:off x="1583668" y="-2259"/>
            <a:ext cx="6840761" cy="7222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013" name="TextBox 5"/>
          <p:cNvSpPr txBox="1">
            <a:spLocks noChangeArrowheads="1"/>
          </p:cNvSpPr>
          <p:nvPr/>
        </p:nvSpPr>
        <p:spPr bwMode="auto">
          <a:xfrm>
            <a:off x="2656384" y="73879"/>
            <a:ext cx="50403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3600" b="1" dirty="0">
                <a:solidFill>
                  <a:srgbClr val="FF0000"/>
                </a:solidFill>
              </a:rPr>
              <a:t>S.M.A.R.T. </a:t>
            </a:r>
            <a:r>
              <a:rPr lang="ru-RU" altLang="ru-RU" sz="3600" b="1" dirty="0">
                <a:solidFill>
                  <a:srgbClr val="FF0000"/>
                </a:solidFill>
              </a:rPr>
              <a:t> критерии</a:t>
            </a:r>
            <a:endParaRPr lang="ru-RU" altLang="ru-RU" sz="36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42784" y="1075128"/>
          <a:ext cx="8457816" cy="655320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694305"/>
                <a:gridCol w="5763511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Конкретные цели</a:t>
                      </a:r>
                      <a:endParaRPr lang="ru-RU" sz="18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 </a:t>
                      </a:r>
                      <a:r>
                        <a:rPr lang="ru-RU" sz="1800" b="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</a:t>
                      </a:r>
                      <a:endParaRPr lang="ru-RU" sz="1800" b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 должна быть четко сформулирована, направлена на изменение конкретной ситуации. Цели формулировать не абстрактно, а в привязке к</a:t>
                      </a:r>
                      <a:r>
                        <a:rPr lang="ru-RU" sz="18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конкретной проблеме</a:t>
                      </a:r>
                      <a:endParaRPr lang="ru-RU" sz="18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Измеримые</a:t>
                      </a:r>
                      <a:r>
                        <a:rPr lang="ru-RU" sz="18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цели</a:t>
                      </a:r>
                      <a:endParaRPr lang="ru-RU" sz="1800" b="1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8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Measurable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Если у цели не будет каких-либо измеримых параметров, то будет невозможно определить, достигнут ли результат</a:t>
                      </a:r>
                      <a:endParaRPr lang="ru-RU" sz="18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Достижимые</a:t>
                      </a:r>
                      <a:r>
                        <a:rPr lang="ru-RU" sz="18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цели</a:t>
                      </a:r>
                      <a:endParaRPr lang="ru-RU" sz="1800" b="1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tabLst>
                          <a:tab pos="1163320" algn="l"/>
                        </a:tabLst>
                      </a:pP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А </a:t>
                      </a:r>
                      <a:r>
                        <a:rPr lang="ru-RU" sz="1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8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Achievable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 достижима, реалистична. </a:t>
                      </a:r>
                      <a:endParaRPr lang="ru-RU" sz="18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Ориентированные на результат</a:t>
                      </a:r>
                      <a:endParaRPr lang="ru-RU" sz="18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8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Relevant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Цели должны характеризоваться исходя</a:t>
                      </a:r>
                      <a:r>
                        <a:rPr lang="ru-RU" sz="18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из результата, а не проделываемой работы</a:t>
                      </a:r>
                      <a:endParaRPr lang="ru-RU" sz="18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Цели, соотносимые с конкретным сроком</a:t>
                      </a:r>
                      <a:endParaRPr lang="ru-RU" sz="18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Т</a:t>
                      </a:r>
                      <a:r>
                        <a:rPr lang="ru-RU" sz="1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8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Time-limited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Любая цель должна быть выполнима в определенном временном измерении</a:t>
                      </a:r>
                      <a:endParaRPr lang="ru-RU" sz="18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</a:tr>
            </a:tbl>
          </a:graphicData>
        </a:graphic>
      </p:graphicFrame>
      <p:pic>
        <p:nvPicPr>
          <p:cNvPr id="5" name="Рисунок 4" descr="Постановка цели по smart технологии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94" y="49674"/>
            <a:ext cx="1184548" cy="1018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971599" y="776259"/>
          <a:ext cx="3816425" cy="601432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816425"/>
              </a:tblGrid>
              <a:tr h="116086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Первоначальная </a:t>
                      </a:r>
                      <a:r>
                        <a:rPr lang="ru-RU" sz="24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</a:t>
                      </a:r>
                      <a:endParaRPr lang="ru-RU" sz="240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78108">
                <a:tc>
                  <a:txBody>
                    <a:bodyPr/>
                    <a:lstStyle/>
                    <a:p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Ученики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будут знать формулы пути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8448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Ученики будут знать распределительный закон умножения</a:t>
                      </a:r>
                      <a:endParaRPr lang="ru-RU" sz="20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4232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Ученики будут знать понятия……</a:t>
                      </a:r>
                      <a:endParaRPr lang="ru-RU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1568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Ученики будут знать математические термины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8364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Ученики будут знать лучший способ решения задачи</a:t>
                      </a:r>
                      <a:endParaRPr lang="ru-RU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716016" y="764704"/>
          <a:ext cx="4427984" cy="604867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427984"/>
              </a:tblGrid>
              <a:tr h="128793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Отредактированная </a:t>
                      </a:r>
                      <a:r>
                        <a:rPr lang="ru-RU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</a:t>
                      </a:r>
                      <a:endParaRPr lang="ru-RU" sz="24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2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28492">
                <a:tc>
                  <a:txBody>
                    <a:bodyPr/>
                    <a:lstStyle/>
                    <a:p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Каждый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ученик сможет назвать формулы пути, скорости и времени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9594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Каждый ученик сможет объяснить как вынести</a:t>
                      </a:r>
                      <a:r>
                        <a:rPr lang="ru-RU" sz="2000" baseline="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общий множитель за скобки и как раскрыть скобки</a:t>
                      </a:r>
                      <a:endParaRPr lang="ru-RU" sz="20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1018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Ученики смогут</a:t>
                      </a:r>
                      <a:r>
                        <a:rPr lang="ru-RU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классифицировать понятия…..по параметрам…..</a:t>
                      </a:r>
                      <a:endParaRPr lang="ru-RU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284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Ученики будут использовать математические термины 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решении задач, примеров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8773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Ученики будут выбирать, какой из  2 способов решения задачи лучше </a:t>
                      </a:r>
                      <a:endParaRPr lang="ru-RU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49973" y="1306868"/>
            <a:ext cx="3774191" cy="7078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Конкретна, детальна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Достижима, 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измеряема</a:t>
            </a:r>
            <a:endParaRPr lang="ru-RU" sz="20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4164" y="1306868"/>
            <a:ext cx="4320480" cy="7078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Ориентирована </a:t>
            </a:r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на результат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Ориентирована по времени</a:t>
            </a:r>
            <a:endParaRPr lang="ru-RU" sz="20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755576" y="0"/>
            <a:ext cx="83884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 smtClean="0">
                <a:solidFill>
                  <a:srgbClr val="FF0000"/>
                </a:solidFill>
              </a:rPr>
              <a:t>Постановка цели </a:t>
            </a:r>
            <a:r>
              <a:rPr lang="ru-RU" altLang="ru-RU" sz="3200" b="1" dirty="0">
                <a:solidFill>
                  <a:srgbClr val="FF0000"/>
                </a:solidFill>
              </a:rPr>
              <a:t>по критериям </a:t>
            </a:r>
            <a:r>
              <a:rPr lang="ru-RU" altLang="ru-RU" sz="3200" b="1" dirty="0" smtClean="0">
                <a:solidFill>
                  <a:srgbClr val="FF0000"/>
                </a:solidFill>
              </a:rPr>
              <a:t>SMART </a:t>
            </a:r>
            <a:endParaRPr lang="ru-RU" alt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403648" y="100909"/>
            <a:ext cx="77403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FF0000"/>
                </a:solidFill>
              </a:rPr>
              <a:t>Технология </a:t>
            </a:r>
            <a:r>
              <a:rPr lang="en-US" altLang="ru-RU" sz="3600" b="1" dirty="0" smtClean="0">
                <a:solidFill>
                  <a:srgbClr val="FF0000"/>
                </a:solidFill>
              </a:rPr>
              <a:t>S.M.A.R.T.</a:t>
            </a:r>
            <a:r>
              <a:rPr lang="ru-RU" altLang="ru-RU" sz="3600" b="1" dirty="0">
                <a:solidFill>
                  <a:srgbClr val="FF0000"/>
                </a:solidFill>
              </a:rPr>
              <a:t> </a:t>
            </a:r>
            <a:r>
              <a:rPr lang="ru-RU" altLang="ru-RU" sz="2000" dirty="0" smtClean="0">
                <a:solidFill>
                  <a:srgbClr val="FF0000"/>
                </a:solidFill>
              </a:rPr>
              <a:t>в образовании   </a:t>
            </a:r>
            <a:endParaRPr lang="ru-RU" altLang="ru-RU" sz="20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43607" y="980728"/>
            <a:ext cx="8063901" cy="584278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2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</a:t>
            </a:r>
            <a:r>
              <a:rPr lang="ru-RU" sz="32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образовательного </a:t>
            </a:r>
            <a:r>
              <a:rPr lang="ru-RU" sz="32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процесса: </a:t>
            </a:r>
            <a:endParaRPr lang="ru-RU" sz="32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предметно -ориентированное обучение.</a:t>
            </a:r>
            <a:endParaRPr lang="ru-RU" sz="32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ru-RU" sz="32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</a:t>
            </a:r>
            <a:r>
              <a:rPr lang="ru-RU" sz="32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образовательного </a:t>
            </a:r>
            <a:r>
              <a:rPr lang="ru-RU" sz="32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мероприятия: 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Сложение натуральных чисел и его </a:t>
            </a:r>
            <a:r>
              <a:rPr lang="ru-RU" sz="2800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свойства</a:t>
            </a:r>
            <a:r>
              <a:rPr lang="ru-RU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32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32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ru-RU" sz="32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успешного завершения урока  ученики  5 класса умеют  применять свойства сложения натуральных чисел и выполнили не менее 10 заданий.</a:t>
            </a:r>
            <a:endParaRPr lang="ru-RU" sz="28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6113" y="239408"/>
            <a:ext cx="1317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ример 2</a:t>
            </a:r>
            <a:r>
              <a:rPr lang="en-US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93422" y="646331"/>
          <a:ext cx="8943074" cy="6466605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814408"/>
                <a:gridCol w="6128666"/>
              </a:tblGrid>
              <a:tr h="687926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Конкретная цел</a:t>
                      </a:r>
                      <a:r>
                        <a:rPr lang="ru-RU" sz="18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ь     </a:t>
                      </a:r>
                      <a:endParaRPr lang="ru-RU" sz="1800" b="1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8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 конкретная потому что понятно, когда изучается тема «Сложение натуральных чисел и его свойства»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</a:tr>
              <a:tr h="687926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Измеримая</a:t>
                      </a:r>
                      <a:r>
                        <a:rPr lang="ru-RU" sz="18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цель     </a:t>
                      </a:r>
                      <a:endParaRPr lang="ru-RU" sz="1800" b="1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8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</a:t>
                      </a: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 измеримая потому, что ученики  5 класса напишут самостоятельную работу и будет известен результат</a:t>
                      </a:r>
                      <a:endParaRPr lang="ru-RU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</a:tr>
              <a:tr h="1766325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Достижимая</a:t>
                      </a:r>
                      <a:r>
                        <a:rPr lang="ru-RU" sz="18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цель 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endParaRPr lang="ru-RU" sz="1800" b="1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А </a:t>
                      </a:r>
                      <a:r>
                        <a:rPr lang="ru-RU" sz="1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цель достижимая потому что                                                          - на уроке ученики повторили название компонентов и результатов действий сложения </a:t>
                      </a:r>
                      <a:endParaRPr lang="ru-RU" sz="18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вспомнили применение свойств сложения  при устных вычислениях</a:t>
                      </a:r>
                      <a:endParaRPr lang="ru-RU" sz="18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решили безошибочно  не менее 10 примеров и задач на применение свойств сложения</a:t>
                      </a:r>
                      <a:endParaRPr lang="ru-RU" sz="18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написали без ошибок самостоятельную  работу.</a:t>
                      </a:r>
                      <a:endParaRPr lang="ru-RU" sz="18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</a:tr>
              <a:tr h="1202365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Ориентирована на результат</a:t>
                      </a:r>
                      <a:endParaRPr lang="ru-RU" sz="18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 нужная, потому что умение  применять свойства сложения                                                                                         - поможет ученикам лучше разбираться в математике,                   - решать примеры и задачи,                                                                   - будут изучать математику  с большим интересом </a:t>
                      </a:r>
                      <a:endParaRPr lang="ru-RU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</a:tr>
              <a:tr h="840919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Цель, связана</a:t>
                      </a:r>
                      <a:r>
                        <a:rPr lang="ru-RU" sz="18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</a:t>
                      </a:r>
                      <a:r>
                        <a:rPr lang="ru-RU" sz="18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конкретным сроком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</a:t>
                      </a:r>
                      <a:r>
                        <a:rPr lang="ru-RU" sz="1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 достижима в ограниченное время, </a:t>
                      </a:r>
                      <a:r>
                        <a:rPr lang="ru-RU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так как длительность урока 40-45 минут.</a:t>
                      </a:r>
                      <a:endParaRPr lang="ru-RU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/>
                </a:tc>
              </a:tr>
            </a:tbl>
          </a:graphicData>
        </a:graphic>
      </p:graphicFrame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403648" y="0"/>
            <a:ext cx="77403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 smtClean="0">
                <a:solidFill>
                  <a:srgbClr val="FF0000"/>
                </a:solidFill>
              </a:rPr>
              <a:t>Анализ цели </a:t>
            </a:r>
            <a:r>
              <a:rPr lang="ru-RU" altLang="ru-RU" sz="3200" b="1" dirty="0">
                <a:solidFill>
                  <a:srgbClr val="FF0000"/>
                </a:solidFill>
              </a:rPr>
              <a:t>по критериям </a:t>
            </a:r>
            <a:r>
              <a:rPr lang="ru-RU" altLang="ru-RU" sz="3200" b="1" dirty="0" smtClean="0">
                <a:solidFill>
                  <a:srgbClr val="FF0000"/>
                </a:solidFill>
              </a:rPr>
              <a:t>SMART</a:t>
            </a:r>
            <a:endParaRPr lang="ru-RU" altLang="ru-RU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6083" y="116972"/>
            <a:ext cx="1317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ример 2</a:t>
            </a:r>
            <a:r>
              <a:rPr lang="en-US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6492" y="776132"/>
            <a:ext cx="7831057" cy="5762936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ru-RU" sz="2700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«После двадцати пяти лет исследований и опытов </a:t>
            </a:r>
            <a:br>
              <a:rPr lang="ru-RU" sz="27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пришел к выводу о том, что успех равен цели, </a:t>
            </a:r>
            <a:br>
              <a:rPr lang="ru-RU" sz="27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же остальное — домыслы. Умение наметить цель и </a:t>
            </a:r>
            <a:br>
              <a:rPr lang="ru-RU" sz="27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составить план по ее осуществлению послужит делу </a:t>
            </a:r>
            <a:br>
              <a:rPr lang="ru-RU" sz="27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обеспечения вашего успеха больше, чем любое другое занятие»</a:t>
            </a:r>
            <a:br>
              <a:rPr lang="ru-RU" sz="2700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Брайан Трейси</a:t>
            </a:r>
            <a:r>
              <a:rPr lang="ru-RU" sz="27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7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7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7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7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7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7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br>
              <a:rPr lang="ru-RU" sz="4000" dirty="0" smtClean="0"/>
            </a:br>
            <a:endParaRPr lang="ru-RU" sz="20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3251" name="Text Box 5"/>
          <p:cNvSpPr txBox="1">
            <a:spLocks noChangeArrowheads="1"/>
          </p:cNvSpPr>
          <p:nvPr/>
        </p:nvSpPr>
        <p:spPr bwMode="auto">
          <a:xfrm flipV="1">
            <a:off x="2162175" y="2448560"/>
            <a:ext cx="5943600" cy="98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ru-RU" altLang="ru-RU" sz="900" b="1" i="1"/>
          </a:p>
        </p:txBody>
      </p:sp>
      <p:pic>
        <p:nvPicPr>
          <p:cNvPr id="5" name="Picture 2" descr="https://im0-tub-ru.yandex.net/i?id=7c38df49f8dcefbae934f2bb6471ad96-l&amp;n=13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3" t="4138" r="8885" b="11380"/>
          <a:stretch>
            <a:fillRect/>
          </a:stretch>
        </p:blipFill>
        <p:spPr bwMode="auto">
          <a:xfrm>
            <a:off x="611654" y="3657335"/>
            <a:ext cx="2586847" cy="262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theme/theme1.xml><?xml version="1.0" encoding="utf-8"?>
<a:theme xmlns:a="http://schemas.openxmlformats.org/drawingml/2006/main" name="Business Cooperate">
  <a:themeElements>
    <a:clrScheme name="Business Cooper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siness Cooperat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usiness Cooper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4310</Words>
  <Application>WPS Presentation</Application>
  <PresentationFormat>Экран (4:3)</PresentationFormat>
  <Paragraphs>147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SimSun</vt:lpstr>
      <vt:lpstr>Wingdings</vt:lpstr>
      <vt:lpstr>Times New Roman</vt:lpstr>
      <vt:lpstr>Times New Roman</vt:lpstr>
      <vt:lpstr>Microsoft YaHei</vt:lpstr>
      <vt:lpstr>Arial Unicode MS</vt:lpstr>
      <vt:lpstr>Calibri</vt:lpstr>
      <vt:lpstr>Business Cooperate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«После двадцати пяти лет исследований и опытов  я пришел к выводу о том, что успех равен цели,  все же остальное — домыслы. Умение наметить цель и  составить план по ее осуществлению послужит делу   обеспечения вашего успеха больше, чем любое другое занятие» Брайан Трейси           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Требования ФГОС ООО к современному уроку</dc:title>
  <dc:creator>Olga</dc:creator>
  <cp:lastModifiedBy>Shkola04</cp:lastModifiedBy>
  <cp:revision>74</cp:revision>
  <dcterms:created xsi:type="dcterms:W3CDTF">2014-01-02T09:46:00Z</dcterms:created>
  <dcterms:modified xsi:type="dcterms:W3CDTF">2023-12-21T13:39:43Z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F8C6AC2605EF4F15B7FCD86371087B5B_12</vt:lpwstr>
  </property>
  <property fmtid="{D5CDD505-2E9C-101B-9397-08002B2CF9AE}" pid="3" name="KSOProductBuildVer">
    <vt:lpwstr>1049-12.2.0.13292</vt:lpwstr>
  </property>
</Properties>
</file>